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4"/>
  </p:sldMasterIdLst>
  <p:sldIdLst>
    <p:sldId id="257" r:id="rId5"/>
    <p:sldId id="259" r:id="rId6"/>
    <p:sldId id="260" r:id="rId7"/>
    <p:sldId id="261" r:id="rId8"/>
    <p:sldId id="274" r:id="rId9"/>
    <p:sldId id="275" r:id="rId10"/>
    <p:sldId id="276" r:id="rId11"/>
    <p:sldId id="263" r:id="rId12"/>
    <p:sldId id="266" r:id="rId13"/>
    <p:sldId id="268" r:id="rId14"/>
    <p:sldId id="267" r:id="rId15"/>
    <p:sldId id="269" r:id="rId16"/>
    <p:sldId id="265" r:id="rId17"/>
    <p:sldId id="273" r:id="rId18"/>
    <p:sldId id="270" r:id="rId19"/>
    <p:sldId id="271" r:id="rId20"/>
    <p:sldId id="272" r:id="rId21"/>
    <p:sldId id="278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161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4981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184983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96543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5769275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3825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82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84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14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450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93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675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1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19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37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387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715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4890" y="1155057"/>
            <a:ext cx="3857625" cy="1021498"/>
          </a:xfrm>
        </p:spPr>
        <p:txBody>
          <a:bodyPr anchor="ctr">
            <a:normAutofit fontScale="90000"/>
          </a:bodyPr>
          <a:lstStyle/>
          <a:p>
            <a:br>
              <a:rPr lang="en-US" sz="8000" dirty="0"/>
            </a:br>
            <a:br>
              <a:rPr lang="en-US" sz="8000" dirty="0"/>
            </a:br>
            <a:r>
              <a:rPr lang="en-US" sz="98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SpaceX</a:t>
            </a:r>
            <a:br>
              <a:rPr lang="en-US" sz="8000" dirty="0"/>
            </a:br>
            <a:br>
              <a:rPr lang="fa-IR" sz="9600" b="1" dirty="0">
                <a:cs typeface="B Nazanin" panose="00000400000000000000" pitchFamily="2" charset="-78"/>
              </a:rPr>
            </a:br>
            <a:r>
              <a:rPr kumimoji="0" lang="en-US" sz="2000" b="0" i="0" u="none" strike="noStrike" kern="1200" cap="none" spc="-5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Bookman Old Style" panose="020F0302020204030204"/>
                <a:ea typeface="+mj-ea"/>
                <a:cs typeface="+mj-cs"/>
              </a:rPr>
              <a:t>“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Franklin Gothic Book" panose="020F0502020204030204"/>
                <a:ea typeface="+mj-ea"/>
                <a:cs typeface="+mj-cs"/>
              </a:rPr>
              <a:t>When something is important enough, you do it even if the odds are not in your favor.” Elon Musk</a:t>
            </a: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6726" y="2918249"/>
            <a:ext cx="1733952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11Group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21CBA3-5CAA-0651-9073-33A632122BFC}"/>
              </a:ext>
            </a:extLst>
          </p:cNvPr>
          <p:cNvSpPr/>
          <p:nvPr/>
        </p:nvSpPr>
        <p:spPr>
          <a:xfrm>
            <a:off x="3565665" y="4800602"/>
            <a:ext cx="8801826" cy="153554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sz="1600" b="1" dirty="0">
                <a:cs typeface="B Nazanin" panose="00000400000000000000" pitchFamily="2" charset="-78"/>
              </a:rPr>
              <a:t>                ارائه دهندگان :</a:t>
            </a:r>
            <a:r>
              <a:rPr lang="en-US" sz="1600" b="1" dirty="0">
                <a:cs typeface="B Nazanin" panose="00000400000000000000" pitchFamily="2" charset="-78"/>
              </a:rPr>
              <a:t> </a:t>
            </a:r>
            <a:r>
              <a:rPr lang="fa-IR" sz="1600" b="1" dirty="0">
                <a:cs typeface="B Nazanin" panose="00000400000000000000" pitchFamily="2" charset="-78"/>
              </a:rPr>
              <a:t>                                                                                          اعضای گروه: </a:t>
            </a:r>
            <a:br>
              <a:rPr lang="fa-IR" sz="1600" b="1" dirty="0">
                <a:cs typeface="B Nazanin" panose="00000400000000000000" pitchFamily="2" charset="-78"/>
              </a:rPr>
            </a:br>
            <a:r>
              <a:rPr lang="fa-IR" sz="1600" b="1" dirty="0">
                <a:cs typeface="B Nazanin" panose="00000400000000000000" pitchFamily="2" charset="-78"/>
              </a:rPr>
              <a:t>       </a:t>
            </a:r>
            <a:r>
              <a:rPr lang="fa-IR" sz="1600" dirty="0">
                <a:cs typeface="B Nazanin" panose="00000400000000000000" pitchFamily="2" charset="-78"/>
              </a:rPr>
              <a:t>  </a:t>
            </a:r>
            <a:r>
              <a:rPr lang="fa-IR" sz="1600" dirty="0">
                <a:cs typeface="0 Nazanin" panose="00000400000000000000" pitchFamily="2" charset="-78"/>
              </a:rPr>
              <a:t>سوفیا رضاطبع</a:t>
            </a:r>
            <a:r>
              <a:rPr lang="en-US" sz="1600" dirty="0">
                <a:cs typeface="0 Nazanin" panose="00000400000000000000" pitchFamily="2" charset="-78"/>
              </a:rPr>
              <a:t>  </a:t>
            </a:r>
            <a:r>
              <a:rPr lang="fa-IR" sz="1600" dirty="0">
                <a:cs typeface="0 Nazanin" panose="00000400000000000000" pitchFamily="2" charset="-78"/>
              </a:rPr>
              <a:t> -   ناصرنوری                                           مجتبی ایران مهر، مریم صبوری فرد، اسماعیل پروین، </a:t>
            </a:r>
          </a:p>
          <a:p>
            <a:pPr algn="r" rtl="1"/>
            <a:r>
              <a:rPr lang="fa-IR" sz="1600" dirty="0">
                <a:cs typeface="0 Nazanin" panose="00000400000000000000" pitchFamily="2" charset="-78"/>
              </a:rPr>
              <a:t>                                                                                         ملیکا رضایت، محمد تهرانی، مهدی خامدا، بیتا آبیار                  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1822B6-FC8E-3D38-F44E-005214AE4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556" y="-2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058C9-3780-A5D1-453E-12264941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9CFD22F-1E9B-1EA1-84BC-253FC3BCBA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7864" y="1835789"/>
            <a:ext cx="698601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Filling Missing 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LaunchSite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Data by Replacing with the Most Frequent Value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F0F36-CCF6-A57B-A7B9-45EDD127D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3" r="20198" b="12503"/>
          <a:stretch/>
        </p:blipFill>
        <p:spPr>
          <a:xfrm>
            <a:off x="8760871" y="1657350"/>
            <a:ext cx="2951078" cy="329565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9483892-AF9B-51A7-ACC3-E131A8C1FCA5}"/>
              </a:ext>
            </a:extLst>
          </p:cNvPr>
          <p:cNvSpPr/>
          <p:nvPr/>
        </p:nvSpPr>
        <p:spPr>
          <a:xfrm>
            <a:off x="8889194" y="2843784"/>
            <a:ext cx="2694432" cy="5852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7A4B5E7-439A-96B1-1233-C8B901451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864" y="2926161"/>
            <a:ext cx="7443216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Filling Missing "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LandingPad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Data by Considering It as a New Category for Unknown Values Using Fuzzy Logic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Filling Missing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payloadMass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 weight values, they are replaced with the weighted average of the corresponding orbit in which the Falcon rocket is deployed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27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9D698-AA82-F83A-34FD-2F5494655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7C74-16D3-2DAD-A293-6E890F872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 these columns:</a:t>
            </a:r>
          </a:p>
          <a:p>
            <a:pPr lvl="2"/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FlightNumber</a:t>
            </a: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</a:p>
          <a:p>
            <a:pPr lvl="2"/>
            <a:r>
              <a:rPr lang="en-US" sz="3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BoosterVersion</a:t>
            </a:r>
            <a:endParaRPr lang="en-US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Longitude</a:t>
            </a:r>
          </a:p>
          <a:p>
            <a:pPr lvl="2"/>
            <a:r>
              <a:rPr lang="en-US" sz="3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Latitude</a:t>
            </a:r>
            <a:endParaRPr lang="fa-IR" sz="3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01168" lvl="1" indent="0">
              <a:buNone/>
            </a:pPr>
            <a:endParaRPr lang="en-US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Converting Categorical Data into Numerical Using Dummy Variables</a:t>
            </a:r>
          </a:p>
          <a:p>
            <a:pPr marL="201168" lvl="1" indent="0">
              <a:buNone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01168" lvl="1" indent="0">
              <a:buNone/>
            </a:pPr>
            <a:endParaRPr lang="fa-IR" dirty="0"/>
          </a:p>
          <a:p>
            <a:pPr lvl="1">
              <a:buFont typeface="Wingdings" panose="05000000000000000000" pitchFamily="2" charset="2"/>
              <a:buChar char="Ø"/>
            </a:pP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740895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56BE6-81C2-7116-8D18-BA2DE352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2B2D4-12E5-135C-EFD1-5FDD56F5D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2565" y="1685926"/>
            <a:ext cx="3611881" cy="38653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eature and Target Split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 = “Class” column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sz="2400" b="1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Standardizationn</a:t>
            </a:r>
            <a:endParaRPr lang="en-US" sz="2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Train-Test Split</a:t>
            </a:r>
            <a:endParaRPr lang="en-US" sz="2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Selection and Training</a:t>
            </a:r>
            <a:endParaRPr lang="en-US" sz="2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</a:t>
            </a:r>
            <a:endParaRPr lang="en-US" sz="2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7265B-9F03-9D3B-9BB9-EB2AD457E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554" y="1700221"/>
            <a:ext cx="5392484" cy="43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16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17DB-A788-69C5-8F1B-742AE79F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FED15-693F-6116-7849-F74564996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" t="10832" r="29649"/>
          <a:stretch/>
        </p:blipFill>
        <p:spPr>
          <a:xfrm>
            <a:off x="949851" y="1876976"/>
            <a:ext cx="3503616" cy="3643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9D34D7-3C97-9894-8F19-864BC7167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4" t="9053" r="28654" b="1027"/>
          <a:stretch/>
        </p:blipFill>
        <p:spPr>
          <a:xfrm>
            <a:off x="4677773" y="1878122"/>
            <a:ext cx="3390097" cy="3643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7430B2-1CCE-AA32-E936-D77F081BD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4" t="10001" r="20796"/>
          <a:stretch/>
        </p:blipFill>
        <p:spPr>
          <a:xfrm>
            <a:off x="8292177" y="1871670"/>
            <a:ext cx="3503616" cy="364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19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8FECC-C66C-E8A0-2534-30D3DE0CF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B4A205-6D4E-7A9A-9704-E145109E3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0" t="6468" r="18773" b="7352"/>
          <a:stretch/>
        </p:blipFill>
        <p:spPr>
          <a:xfrm>
            <a:off x="1005122" y="1680474"/>
            <a:ext cx="3609277" cy="3834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D5E7F-2EC6-7288-A9C9-F8889B362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4010" r="18499"/>
          <a:stretch/>
        </p:blipFill>
        <p:spPr>
          <a:xfrm>
            <a:off x="4834320" y="1680474"/>
            <a:ext cx="3491129" cy="3834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8F1366-9CC3-D238-41F3-9C9B9A059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t="4442" r="22072"/>
          <a:stretch/>
        </p:blipFill>
        <p:spPr>
          <a:xfrm>
            <a:off x="8523429" y="1680475"/>
            <a:ext cx="3402613" cy="38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0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AF00-E734-C159-46CE-C14F07367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7D1BAA-4549-CF4D-B998-C3F793827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"/>
          <a:stretch/>
        </p:blipFill>
        <p:spPr>
          <a:xfrm>
            <a:off x="1725880" y="1423882"/>
            <a:ext cx="8911687" cy="3711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92A627-286A-7CD1-BBD5-139AF63E61E4}"/>
              </a:ext>
            </a:extLst>
          </p:cNvPr>
          <p:cNvSpPr txBox="1"/>
          <p:nvPr/>
        </p:nvSpPr>
        <p:spPr>
          <a:xfrm>
            <a:off x="1725880" y="5543445"/>
            <a:ext cx="8911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 analysis of the results was conducted using </a:t>
            </a: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cross validation methods and the Monte Carlo approach</a:t>
            </a: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78047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5F031-679C-11B7-5322-4C677BAA0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FE9911B7-1B48-A1FF-7741-DEBC8A84E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145" y="1349829"/>
            <a:ext cx="9351798" cy="5166702"/>
          </a:xfrm>
        </p:spPr>
      </p:pic>
    </p:spTree>
    <p:extLst>
      <p:ext uri="{BB962C8B-B14F-4D97-AF65-F5344CB8AC3E}">
        <p14:creationId xmlns:p14="http://schemas.microsoft.com/office/powerpoint/2010/main" val="3996309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5A43-5157-FDD0-4298-FAC7F0944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0D08E1A1-04E1-839C-DBAE-42086732A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" r="6272"/>
          <a:stretch/>
        </p:blipFill>
        <p:spPr>
          <a:xfrm>
            <a:off x="1814286" y="1436914"/>
            <a:ext cx="9071428" cy="4976236"/>
          </a:xfrm>
        </p:spPr>
      </p:pic>
    </p:spTree>
    <p:extLst>
      <p:ext uri="{BB962C8B-B14F-4D97-AF65-F5344CB8AC3E}">
        <p14:creationId xmlns:p14="http://schemas.microsoft.com/office/powerpoint/2010/main" val="3101589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D0D56-2EA0-FCB5-C30E-36AEF1EDB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en-US" sz="2400" b="1" i="0" u="none" strike="noStrike" kern="120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+mj-cs"/>
              </a:rPr>
              <a:t>Proposed Solutions🎯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2F568-C9BC-08DA-D97E-C8C9182DC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709" y="2133600"/>
            <a:ext cx="9952903" cy="3777622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Improving data preprocessing and feature engineering.</a:t>
            </a: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Using ensemble methods and hyperparameter tuning to optimize models.</a:t>
            </a: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Enhancing evaluation with diverse metrics and error analysis.</a:t>
            </a: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Optimizing model deployment through APIs and efficient storage.</a:t>
            </a:r>
            <a:endParaRPr kumimoji="0" lang="en-US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Presenting results via interactive visualization to facilitate employer decision-making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41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1C10F-D3A6-0CF0-7309-B3FD1F37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763" y="2638647"/>
            <a:ext cx="8911687" cy="129041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395887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8C071-BA1E-9525-F8A6-904C1042F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BC668F-7628-5786-B6F4-88F433977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319" y="1978689"/>
            <a:ext cx="5763447" cy="355057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E1DA4B-E3A5-DFF1-76D7-0FAC6772F001}"/>
              </a:ext>
            </a:extLst>
          </p:cNvPr>
          <p:cNvSpPr txBox="1"/>
          <p:nvPr/>
        </p:nvSpPr>
        <p:spPr>
          <a:xfrm>
            <a:off x="766384" y="1744481"/>
            <a:ext cx="509149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Reusable Rockets: A Game Changer in Space Exploration</a:t>
            </a:r>
          </a:p>
          <a:p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rockets like Soyuz and Saturn V are disposable, with stages burning up in the atmosphere.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approach requires building new rockets for every mission, increasing costs significantly.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Falcon 9's key innovation: complete reusability, drastically reducing space travel costs.</a:t>
            </a:r>
          </a:p>
        </p:txBody>
      </p:sp>
    </p:spTree>
    <p:extLst>
      <p:ext uri="{BB962C8B-B14F-4D97-AF65-F5344CB8AC3E}">
        <p14:creationId xmlns:p14="http://schemas.microsoft.com/office/powerpoint/2010/main" val="2704492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43CB-EA71-D257-3A13-08E6B8A77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BB0F2-F49D-FA1B-07F3-6156EC5AD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0238" y="2133600"/>
            <a:ext cx="9604374" cy="3777622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the Successful Landing of Falcon 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successful landing of Falcon 9 is a key factor in reducing space mission costs.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Predicting this landing requires detailed analysis of rocket launch data, environmental conditions, and the technical specifications of the rocket.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 To design accurate predictive models based on real-world data to improve the safety and efficiency of space missions.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436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2E745-40CA-B226-B6E6-0D40E074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of Preprocessing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FF644-24AF-C754-C9DA-1593EF0A6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8" y="1456401"/>
            <a:ext cx="2575134" cy="4777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17DD85-2F05-F143-1458-7D1D791E17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410" y="3716196"/>
            <a:ext cx="3352665" cy="2576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A21389-E141-F12C-A5C0-48F16158F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411" y="1456401"/>
            <a:ext cx="3352665" cy="1879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5A3B81-7BAD-A697-DD9E-3B569D05C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949" y="1456401"/>
            <a:ext cx="4449070" cy="477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7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E456E-1B3B-D045-D256-39CE1923E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Method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15CCAF-C9FF-A0FB-29F1-4A578CB26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6" r="31790" b="8318"/>
          <a:stretch/>
        </p:blipFill>
        <p:spPr>
          <a:xfrm>
            <a:off x="5053602" y="1905001"/>
            <a:ext cx="3024080" cy="35294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525AD7-5BF1-A07F-99D3-2FF49D2DE35E}"/>
              </a:ext>
            </a:extLst>
          </p:cNvPr>
          <p:cNvSpPr txBox="1"/>
          <p:nvPr/>
        </p:nvSpPr>
        <p:spPr>
          <a:xfrm>
            <a:off x="957488" y="1643896"/>
            <a:ext cx="376732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Chi-Square Test for Analyzing Missing Data Relationships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Chi-Square Test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statistical tool used to examine the relationship between missing data and other categorical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helps determine if the missing data is dependent on specific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test is performed by creating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contingency table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which shows how data is distributed across different groups.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355AEA-6800-F668-950F-DBB3BB8D1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1" t="7234" b="71702"/>
          <a:stretch/>
        </p:blipFill>
        <p:spPr>
          <a:xfrm>
            <a:off x="5754039" y="5434453"/>
            <a:ext cx="1464569" cy="9052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16CD1B-AF2C-045A-8343-442A63985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" r="25585" b="6112"/>
          <a:stretch/>
        </p:blipFill>
        <p:spPr>
          <a:xfrm>
            <a:off x="8076212" y="1905000"/>
            <a:ext cx="3024080" cy="35294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0F3125-D0FD-771F-C092-28521AB68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71" t="7234" b="35957"/>
          <a:stretch/>
        </p:blipFill>
        <p:spPr>
          <a:xfrm>
            <a:off x="11105436" y="2438126"/>
            <a:ext cx="915929" cy="24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57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4F588-660F-2C54-0258-2D327430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Method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EA157-92BA-5045-1C38-744EE936D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490" y="1508754"/>
            <a:ext cx="4876873" cy="4317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2B9D01-8201-14D2-D596-A39F6383A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560" y="1508754"/>
            <a:ext cx="4707631" cy="43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1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490E9-BC0D-7D16-8BE7-4972BE503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Method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2C6719-1FA0-49E9-6B1F-A362EFB83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56" y="1555792"/>
            <a:ext cx="4660392" cy="4230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98DF6A-D3F2-966F-4E27-05E93695D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451" y="1541499"/>
            <a:ext cx="4660393" cy="423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03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3D6C-D65A-A811-8F62-9167757C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Method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E672DC-5AF8-9E6A-EFE4-9C91B9845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063" y="1607519"/>
            <a:ext cx="4776349" cy="4202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1B08C8-429D-1DE7-D902-9F70D754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76" y="1664671"/>
            <a:ext cx="4666004" cy="414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0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0402D-0A23-B148-EB52-5D2C3A10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E739D-B190-088E-6F46-8958C68B9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045" y="1548554"/>
            <a:ext cx="9101079" cy="376089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Filling Missing “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PayloadMass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Data Using the Weighted Average for Each Orbit</a:t>
            </a: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E97E0-27DB-E327-6B7E-CF1C7E55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6" y="2333264"/>
            <a:ext cx="6693950" cy="41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4777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sharepoint/v3"/>
    <ds:schemaRef ds:uri="http://schemas.microsoft.com/office/infopath/2007/PartnerControls"/>
    <ds:schemaRef ds:uri="230e9df3-be65-4c73-a93b-d1236ebd677e"/>
    <ds:schemaRef ds:uri="http://purl.org/dc/elements/1.1/"/>
    <ds:schemaRef ds:uri="http://schemas.microsoft.com/office/2006/metadata/properties"/>
    <ds:schemaRef ds:uri="http://purl.org/dc/terms/"/>
    <ds:schemaRef ds:uri="16c05727-aa75-4e4a-9b5f-8a80a1165891"/>
    <ds:schemaRef ds:uri="71af3243-3dd4-4a8d-8c0d-dd76da1f02a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380</TotalTime>
  <Words>440</Words>
  <Application>Microsoft Office PowerPoint</Application>
  <PresentationFormat>Widescreen</PresentationFormat>
  <Paragraphs>73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0 Nazanin</vt:lpstr>
      <vt:lpstr>Aptos</vt:lpstr>
      <vt:lpstr>Arial</vt:lpstr>
      <vt:lpstr>B Nazanin</vt:lpstr>
      <vt:lpstr>Bookman Old Style</vt:lpstr>
      <vt:lpstr>Century Gothic</vt:lpstr>
      <vt:lpstr>Franklin Gothic Book</vt:lpstr>
      <vt:lpstr>Mongolian Baiti</vt:lpstr>
      <vt:lpstr>Times New Roman</vt:lpstr>
      <vt:lpstr>Wingdings</vt:lpstr>
      <vt:lpstr>Wingdings 3</vt:lpstr>
      <vt:lpstr>Wisp</vt:lpstr>
      <vt:lpstr>  SpaceX  “When something is important enough, you do it even if the odds are not in your favor.” Elon Musk</vt:lpstr>
      <vt:lpstr>Introduction</vt:lpstr>
      <vt:lpstr>Problem Statement</vt:lpstr>
      <vt:lpstr>Challenges of Preprocessing</vt:lpstr>
      <vt:lpstr>Preprocessing Method</vt:lpstr>
      <vt:lpstr>Preprocessing Method</vt:lpstr>
      <vt:lpstr>Preprocessing Method</vt:lpstr>
      <vt:lpstr>Preprocessing Method</vt:lpstr>
      <vt:lpstr>Preprocessing</vt:lpstr>
      <vt:lpstr>Preprocessing</vt:lpstr>
      <vt:lpstr>Preprocessing</vt:lpstr>
      <vt:lpstr>Modeling</vt:lpstr>
      <vt:lpstr>Results</vt:lpstr>
      <vt:lpstr>Results</vt:lpstr>
      <vt:lpstr>Results</vt:lpstr>
      <vt:lpstr>Results</vt:lpstr>
      <vt:lpstr>Results</vt:lpstr>
      <vt:lpstr>Proposed Solutions🎯 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Maryam Sabouri</dc:creator>
  <cp:lastModifiedBy>sufiya rezatab</cp:lastModifiedBy>
  <cp:revision>42</cp:revision>
  <dcterms:created xsi:type="dcterms:W3CDTF">2024-12-12T09:33:27Z</dcterms:created>
  <dcterms:modified xsi:type="dcterms:W3CDTF">2024-12-14T17:45:38Z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